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466" r:id="rId2"/>
    <p:sldId id="527" r:id="rId3"/>
    <p:sldId id="598" r:id="rId4"/>
    <p:sldId id="599" r:id="rId5"/>
    <p:sldId id="600" r:id="rId6"/>
    <p:sldId id="601" r:id="rId7"/>
    <p:sldId id="602" r:id="rId8"/>
    <p:sldId id="603" r:id="rId9"/>
    <p:sldId id="604" r:id="rId10"/>
    <p:sldId id="605" r:id="rId11"/>
    <p:sldId id="606" r:id="rId12"/>
    <p:sldId id="607" r:id="rId13"/>
    <p:sldId id="608" r:id="rId14"/>
    <p:sldId id="611" r:id="rId15"/>
    <p:sldId id="612" r:id="rId16"/>
    <p:sldId id="609" r:id="rId17"/>
    <p:sldId id="562" r:id="rId18"/>
    <p:sldId id="564" r:id="rId19"/>
    <p:sldId id="566" r:id="rId20"/>
    <p:sldId id="570" r:id="rId21"/>
    <p:sldId id="585" r:id="rId22"/>
    <p:sldId id="587" r:id="rId23"/>
    <p:sldId id="613" r:id="rId24"/>
    <p:sldId id="588" r:id="rId25"/>
    <p:sldId id="590" r:id="rId26"/>
    <p:sldId id="591" r:id="rId27"/>
    <p:sldId id="592" r:id="rId28"/>
    <p:sldId id="597" r:id="rId29"/>
    <p:sldId id="595" r:id="rId30"/>
    <p:sldId id="596" r:id="rId31"/>
    <p:sldId id="616" r:id="rId32"/>
    <p:sldId id="615" r:id="rId33"/>
    <p:sldId id="618" r:id="rId34"/>
    <p:sldId id="619" r:id="rId35"/>
    <p:sldId id="620" r:id="rId36"/>
    <p:sldId id="621" r:id="rId37"/>
    <p:sldId id="622" r:id="rId38"/>
    <p:sldId id="623" r:id="rId39"/>
    <p:sldId id="614" r:id="rId40"/>
  </p:sldIdLst>
  <p:sldSz cx="9144000" cy="6858000" type="screen4x3"/>
  <p:notesSz cx="6735763" cy="9866313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9FF51D-1B21-430C-B8AF-C81CA5AF91CD}" type="datetimeFigureOut">
              <a:rPr lang="nb-NO" smtClean="0"/>
              <a:t>05.04.2018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51E7B-51C7-4A8B-9FD4-D4A1C9D205F3}" type="slidenum">
              <a:rPr lang="nb-NO" smtClean="0"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10EBE-C1F3-4489-ADA6-3348326769BD}" type="datetimeFigureOut">
              <a:rPr lang="nb-NO" smtClean="0"/>
              <a:pPr/>
              <a:t>05.04.2018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52DB7C-4B8E-46DF-A618-A5E30AAFF4C8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1509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86058"/>
            <a:ext cx="7772400" cy="814392"/>
          </a:xfrm>
        </p:spPr>
        <p:txBody>
          <a:bodyPr>
            <a:normAutofit/>
          </a:bodyPr>
          <a:lstStyle>
            <a:lvl1pPr algn="ctr">
              <a:defRPr sz="3000">
                <a:solidFill>
                  <a:srgbClr val="0092C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00448"/>
            <a:ext cx="6400800" cy="47149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51113-EA83-4236-A73A-4CC2A86570C4}" type="datetime1">
              <a:rPr lang="nb-NO" smtClean="0"/>
              <a:pPr/>
              <a:t>05.04.2018</a:t>
            </a:fld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19DC18E-7A8E-49CC-96E7-44A5F6E25AC9}" type="datetime1">
              <a:rPr lang="nb-NO" smtClean="0"/>
              <a:pPr>
                <a:defRPr/>
              </a:pPr>
              <a:t>05.04.2018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400A061-D62E-48F8-B399-210210C401E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E0A39F6-A6DF-4FEF-85B3-57E6334C2621}" type="datetime1">
              <a:rPr lang="nb-NO" smtClean="0"/>
              <a:pPr>
                <a:defRPr/>
              </a:pPr>
              <a:t>05.04.2018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D8E55CA-E820-47EB-A37E-9590C4F9063A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2942"/>
          </a:xfrm>
        </p:spPr>
        <p:txBody>
          <a:bodyPr>
            <a:normAutofit/>
          </a:bodyPr>
          <a:lstStyle>
            <a:lvl1pPr algn="l">
              <a:defRPr sz="3000">
                <a:solidFill>
                  <a:srgbClr val="0092CF"/>
                </a:solidFill>
              </a:defRPr>
            </a:lvl1pPr>
          </a:lstStyle>
          <a:p>
            <a:r>
              <a:rPr lang="nb-NO" smtClean="0"/>
              <a:t>Klikk for å redigere tittelstil</a:t>
            </a:r>
            <a:endParaRPr lang="nb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885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37C93-EC45-4669-A5B4-F9E8E04B52A5}" type="datetime1">
              <a:rPr lang="nb-NO" smtClean="0"/>
              <a:pPr/>
              <a:t>05.04.2018</a:t>
            </a:fld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4F1A186-4CCA-4268-B3EB-911E65F3007B}" type="datetime1">
              <a:rPr lang="nb-NO" smtClean="0"/>
              <a:pPr>
                <a:defRPr/>
              </a:pPr>
              <a:t>05.04.2018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7F83F42-8DB5-4CC7-803D-92C4970C5C87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161C00C-FC6A-4A83-A85F-49413368D753}" type="datetime1">
              <a:rPr lang="nb-NO" smtClean="0"/>
              <a:pPr>
                <a:defRPr/>
              </a:pPr>
              <a:t>05.04.2018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A4C95B4-112B-4244-8593-27014CA3559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920F756-E517-4EDF-9966-820F9D1DA786}" type="datetime1">
              <a:rPr lang="nb-NO" smtClean="0"/>
              <a:pPr>
                <a:defRPr/>
              </a:pPr>
              <a:t>05.04.2018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84B83DD-9E0C-4019-AF30-F6668CDACC63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D2AEDB1-1ABA-49E8-963C-82CE4CA94051}" type="datetime1">
              <a:rPr lang="nb-NO" smtClean="0"/>
              <a:pPr>
                <a:defRPr/>
              </a:pPr>
              <a:t>05.04.2018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2D15CE3-FFC9-4F4D-90A5-93027274077C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71E69BE-A3AA-40F2-92FF-9F05F0D305B9}" type="datetime1">
              <a:rPr lang="nb-NO" smtClean="0"/>
              <a:pPr>
                <a:defRPr/>
              </a:pPr>
              <a:t>05.04.2018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21C53E2-218E-444F-95A4-6C9C8A155D64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F411A8C-0396-496B-BD12-FB4C2F7A3BB4}" type="datetime1">
              <a:rPr lang="nb-NO" smtClean="0"/>
              <a:pPr>
                <a:defRPr/>
              </a:pPr>
              <a:t>05.04.2018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548E067-0E37-4FF5-B1E5-3C6B294BBCFE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 smtClean="0"/>
              <a:t>Klikk ikonet for å legge til et bilde</a:t>
            </a:r>
            <a:endParaRPr lang="nb-NO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757FC7D-EF6F-4308-9302-DE7319B33643}" type="datetime1">
              <a:rPr lang="nb-NO" smtClean="0"/>
              <a:pPr>
                <a:defRPr/>
              </a:pPr>
              <a:t>05.04.2018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CE114DD-B155-4D32-8C94-656D45E1ABC6}" type="slidenum">
              <a:rPr lang="nb-NO"/>
              <a:pPr>
                <a:defRPr/>
              </a:pPr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logo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929563" y="265113"/>
            <a:ext cx="752475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tittelstil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32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</a:p>
        </p:txBody>
      </p:sp>
      <p:pic>
        <p:nvPicPr>
          <p:cNvPr id="1029" name="Picture 4" descr="logo_bunn.gif"/>
          <p:cNvPicPr>
            <a:picLocks noChangeAspect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28625" y="6215063"/>
            <a:ext cx="1344613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ssholder for dato 5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A69B2-2FE8-453D-AA5E-C97677098F4B}" type="datetime1">
              <a:rPr lang="nb-NO" smtClean="0"/>
              <a:pPr/>
              <a:t>05.04.2018</a:t>
            </a:fld>
            <a:endParaRPr lang="nb-NO"/>
          </a:p>
        </p:txBody>
      </p:sp>
      <p:sp>
        <p:nvSpPr>
          <p:cNvPr id="7" name="Plassholder for bunntekst 6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8" name="Plassholder for lysbildenummer 7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9305BD-5F70-424C-81AC-F5FFE723C7D3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rgbClr val="0092CF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fn.no/Om-FN/Avtaler/Miljoe-og-klima/Parisavtalen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gjeringen.no/no/dokumenter/Statlige-planretningslinjer-for-samordnet-bolig--areal--og-transportplanlegging/id2001539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atp-arendalsregionen.no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45840" y="2060848"/>
            <a:ext cx="7772400" cy="1445395"/>
          </a:xfrm>
        </p:spPr>
        <p:txBody>
          <a:bodyPr>
            <a:normAutofit/>
          </a:bodyPr>
          <a:lstStyle/>
          <a:p>
            <a:r>
              <a:rPr lang="nb-NO" sz="3200" dirty="0" smtClean="0"/>
              <a:t>Hvor kan vi bygge - hvor skal vi bo?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971600" y="4293096"/>
            <a:ext cx="7200800" cy="792088"/>
          </a:xfrm>
        </p:spPr>
        <p:txBody>
          <a:bodyPr>
            <a:normAutofit fontScale="70000" lnSpcReduction="20000"/>
          </a:bodyPr>
          <a:lstStyle/>
          <a:p>
            <a:r>
              <a:rPr lang="nb-NO" dirty="0" smtClean="0"/>
              <a:t>Boligkonferansen 05.04.2018</a:t>
            </a:r>
            <a:br>
              <a:rPr lang="nb-NO" dirty="0" smtClean="0"/>
            </a:br>
            <a:r>
              <a:rPr lang="nb-NO" dirty="0" smtClean="0"/>
              <a:t/>
            </a:r>
            <a:br>
              <a:rPr lang="nb-NO" dirty="0" smtClean="0"/>
            </a:br>
            <a:r>
              <a:rPr lang="nb-NO" dirty="0" smtClean="0"/>
              <a:t>Hans Tveitereid – enhetsleder plan-, miljø og landbruk</a:t>
            </a:r>
            <a:br>
              <a:rPr lang="nb-NO" dirty="0" smtClean="0"/>
            </a:br>
            <a:endParaRPr lang="nb-NO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/>
              <a:t>Befolkningsvekst (Arendalsregionen)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700808"/>
            <a:ext cx="7416824" cy="371412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775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/>
              <a:t>Befolkningsvekst </a:t>
            </a:r>
            <a:r>
              <a:rPr lang="nb-NO" sz="2700" dirty="0" smtClean="0"/>
              <a:t>(Grimstad)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29208" y="1412776"/>
            <a:ext cx="7859216" cy="446449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nb-NO" dirty="0" smtClean="0"/>
              <a:t>Sterkest vekst vil det bli i aldergruppen 67+.</a:t>
            </a:r>
            <a:br>
              <a:rPr lang="nb-NO" dirty="0" smtClean="0"/>
            </a:br>
            <a:r>
              <a:rPr lang="nb-NO" dirty="0" smtClean="0"/>
              <a:t>For Grimstad blir det </a:t>
            </a:r>
            <a:r>
              <a:rPr lang="nb-NO" dirty="0" err="1" smtClean="0"/>
              <a:t>ca</a:t>
            </a:r>
            <a:r>
              <a:rPr lang="nb-NO" dirty="0" smtClean="0"/>
              <a:t> 2400 flere personer i denne aldergruppen</a:t>
            </a:r>
            <a:br>
              <a:rPr lang="nb-NO" dirty="0" smtClean="0"/>
            </a:b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Ser vi kun på aldersgruppen 80+ er forventet befolkningsvekst på </a:t>
            </a:r>
            <a:r>
              <a:rPr lang="nb-NO" dirty="0" err="1" smtClean="0"/>
              <a:t>ca</a:t>
            </a:r>
            <a:r>
              <a:rPr lang="nb-NO" dirty="0" smtClean="0"/>
              <a:t> 1100 personer</a:t>
            </a:r>
            <a:br>
              <a:rPr lang="nb-NO" dirty="0" smtClean="0"/>
            </a:b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For aldersgruppen 6-15 er det ventet en vekst på over 900 personer.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308034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Befolkningsvekst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2775"/>
            <a:ext cx="7283152" cy="446449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b-NO" dirty="0" smtClean="0"/>
              <a:t>Noen utfordringer som økningen i akkurat disse aldergruppene vil gi:</a:t>
            </a:r>
          </a:p>
          <a:p>
            <a:pPr marL="0" indent="0">
              <a:lnSpc>
                <a:spcPct val="120000"/>
              </a:lnSpc>
              <a:buNone/>
            </a:pPr>
            <a:endParaRPr lang="nb-NO" dirty="0"/>
          </a:p>
          <a:p>
            <a:pPr>
              <a:lnSpc>
                <a:spcPct val="120000"/>
              </a:lnSpc>
            </a:pPr>
            <a:r>
              <a:rPr lang="nb-NO" dirty="0" smtClean="0"/>
              <a:t>Skolestruktur</a:t>
            </a:r>
            <a:r>
              <a:rPr lang="nb-NO" dirty="0"/>
              <a:t> </a:t>
            </a:r>
            <a:r>
              <a:rPr lang="nb-NO" dirty="0" smtClean="0"/>
              <a:t>og skoleskyss</a:t>
            </a:r>
            <a:br>
              <a:rPr lang="nb-NO" dirty="0" smtClean="0"/>
            </a:b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Omsorgsboliger</a:t>
            </a:r>
            <a:br>
              <a:rPr lang="nb-NO" dirty="0" smtClean="0"/>
            </a:b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Hjemmesykepleie</a:t>
            </a: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66607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Husholdninger </a:t>
            </a:r>
            <a:r>
              <a:rPr lang="nb-NO" sz="2700" dirty="0" smtClean="0"/>
              <a:t>og type bebyggelse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2775"/>
            <a:ext cx="7139136" cy="4464497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b-NO" dirty="0" smtClean="0"/>
              <a:t>Det foregår store endringer i type husholdninger:</a:t>
            </a:r>
          </a:p>
          <a:p>
            <a:pPr marL="0" indent="0">
              <a:lnSpc>
                <a:spcPct val="120000"/>
              </a:lnSpc>
              <a:buNone/>
            </a:pP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Stadig flere bor alene eller som par uten barn.</a:t>
            </a:r>
            <a:br>
              <a:rPr lang="nb-NO" dirty="0" smtClean="0"/>
            </a:br>
            <a:r>
              <a:rPr lang="nb-NO" dirty="0" smtClean="0"/>
              <a:t>Dette er en nasjonal trend.</a:t>
            </a:r>
            <a:br>
              <a:rPr lang="nb-NO" dirty="0" smtClean="0"/>
            </a:b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I Grimstad øker antall husholdninger hvor det bor 1-2 personer med </a:t>
            </a:r>
            <a:r>
              <a:rPr lang="nb-NO" dirty="0" err="1" smtClean="0"/>
              <a:t>ca</a:t>
            </a:r>
            <a:r>
              <a:rPr lang="nb-NO" dirty="0" smtClean="0"/>
              <a:t> 135 hvert </a:t>
            </a:r>
            <a:r>
              <a:rPr lang="nb-NO" dirty="0" smtClean="0"/>
              <a:t>år (utgjør 75-80 % av veksten)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Over halvparten av årlig befolkningsvekst kommer i husstander med 1-2 personer.</a:t>
            </a:r>
            <a:br>
              <a:rPr lang="nb-NO" dirty="0" smtClean="0"/>
            </a:br>
            <a:endParaRPr lang="nb-NO" dirty="0" smtClean="0"/>
          </a:p>
          <a:p>
            <a:pPr>
              <a:lnSpc>
                <a:spcPct val="120000"/>
              </a:lnSpc>
            </a:pPr>
            <a:r>
              <a:rPr lang="nb-NO" dirty="0" smtClean="0"/>
              <a:t>Hva slags type bebyggelse vil det være behov for?</a:t>
            </a:r>
            <a:br>
              <a:rPr lang="nb-NO" dirty="0" smtClean="0"/>
            </a:b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373277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62960" y="188640"/>
            <a:ext cx="8229600" cy="642942"/>
          </a:xfrm>
        </p:spPr>
        <p:txBody>
          <a:bodyPr>
            <a:normAutofit/>
          </a:bodyPr>
          <a:lstStyle/>
          <a:p>
            <a:r>
              <a:rPr lang="nb-NO" sz="2700" dirty="0" smtClean="0"/>
              <a:t>Utvikling type husholdninger i Grimstad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7" name="Plassholder for innhold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745"/>
          <a:stretch/>
        </p:blipFill>
        <p:spPr>
          <a:xfrm>
            <a:off x="251520" y="831582"/>
            <a:ext cx="6369782" cy="536455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0118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62960" y="188640"/>
            <a:ext cx="8229600" cy="642942"/>
          </a:xfrm>
        </p:spPr>
        <p:txBody>
          <a:bodyPr>
            <a:normAutofit/>
          </a:bodyPr>
          <a:lstStyle/>
          <a:p>
            <a:r>
              <a:rPr lang="nb-NO" sz="2400" dirty="0" smtClean="0"/>
              <a:t>Utvikling husholdninger med barn i Grimstad</a:t>
            </a:r>
            <a:endParaRPr lang="nb-NO" sz="24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835789"/>
            <a:ext cx="6633333" cy="5267183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6396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Husholdninger </a:t>
            </a:r>
            <a:r>
              <a:rPr lang="nb-NO" sz="2700" dirty="0" smtClean="0"/>
              <a:t>og type bebyggelse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2775"/>
            <a:ext cx="7139136" cy="446449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b-NO" dirty="0" smtClean="0"/>
              <a:t>Siste 10 år er det blitt bygget </a:t>
            </a:r>
            <a:r>
              <a:rPr lang="nb-NO" dirty="0" err="1" smtClean="0"/>
              <a:t>ca</a:t>
            </a:r>
            <a:r>
              <a:rPr lang="nb-NO" dirty="0" smtClean="0"/>
              <a:t> 160 nye boenheter pr år med følgende fordeling: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nb-NO" dirty="0" err="1" smtClean="0"/>
              <a:t>Ca</a:t>
            </a:r>
            <a:r>
              <a:rPr lang="nb-NO" dirty="0" smtClean="0"/>
              <a:t> 65 leiligheter pr år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nb-NO" dirty="0" err="1" smtClean="0"/>
              <a:t>Ca</a:t>
            </a:r>
            <a:r>
              <a:rPr lang="nb-NO" dirty="0" smtClean="0"/>
              <a:t> 35 rekkehus og tomannsboliger pr år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nb-NO" dirty="0" err="1" smtClean="0"/>
              <a:t>Ca</a:t>
            </a:r>
            <a:r>
              <a:rPr lang="nb-NO" dirty="0" smtClean="0"/>
              <a:t> 60 eneboliger pr år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nb-NO" dirty="0"/>
          </a:p>
          <a:p>
            <a:pPr marL="0" indent="0">
              <a:lnSpc>
                <a:spcPct val="120000"/>
              </a:lnSpc>
              <a:buNone/>
            </a:pPr>
            <a:r>
              <a:rPr lang="nb-NO" dirty="0" smtClean="0"/>
              <a:t>Med over 135 nye husstander med enslige/par uten barn bør andelen med leiligheter, rekkehus og tomannsboliger økes ytterligere</a:t>
            </a:r>
            <a:r>
              <a:rPr lang="nb-NO" dirty="0" smtClean="0"/>
              <a:t>.</a:t>
            </a:r>
            <a:br>
              <a:rPr lang="nb-NO" dirty="0" smtClean="0"/>
            </a:br>
            <a:endParaRPr lang="nb-NO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nb-NO" dirty="0" smtClean="0"/>
              <a:t>Hvor bør denne typen boliger bygges?</a:t>
            </a: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224899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700" dirty="0" err="1" smtClean="0"/>
              <a:t>Parisavtalen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1026" name="Picture 2" descr="Bilderesultat for parisavtal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40768"/>
            <a:ext cx="7357096" cy="4391025"/>
          </a:xfrm>
          <a:prstGeom prst="rect">
            <a:avLst/>
          </a:prstGeom>
          <a:noFill/>
          <a:ln w="6350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94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700" dirty="0" err="1" smtClean="0"/>
              <a:t>Parisavtalen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5445224"/>
            <a:ext cx="8229600" cy="4841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800" dirty="0" smtClean="0">
                <a:hlinkClick r:id="rId2"/>
              </a:rPr>
              <a:t>https://www.fn.no/Om-FN/Avtaler/Miljoe-og-klima/Parisavtalen</a:t>
            </a:r>
            <a:endParaRPr lang="nb-NO" sz="1800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35" y="1340768"/>
            <a:ext cx="7103845" cy="3926826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6182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2000" dirty="0"/>
              <a:t>Statlige planretningslinjer for</a:t>
            </a:r>
            <a:br>
              <a:rPr lang="nb-NO" sz="2000" dirty="0"/>
            </a:br>
            <a:r>
              <a:rPr lang="nb-NO" sz="2000" dirty="0"/>
              <a:t>samordnet bolig-, areal- og transportplanlegging (2014)</a:t>
            </a:r>
            <a:endParaRPr lang="nb-NO" sz="18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987759" y="1844824"/>
            <a:ext cx="3682752" cy="28803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i="1" dirty="0" smtClean="0"/>
              <a:t>MÅL:</a:t>
            </a:r>
          </a:p>
          <a:p>
            <a:pPr marL="0" indent="0">
              <a:buNone/>
            </a:pPr>
            <a:r>
              <a:rPr lang="nb-NO" i="1" dirty="0" smtClean="0"/>
              <a:t>«Utbyggingsmønstre </a:t>
            </a:r>
            <a:r>
              <a:rPr lang="nb-NO" i="1" dirty="0" smtClean="0"/>
              <a:t>og transportsystemer bør fremme </a:t>
            </a:r>
            <a:r>
              <a:rPr lang="nb-NO" i="1" u="sng" dirty="0" smtClean="0"/>
              <a:t>utvikling av kompakte byer og </a:t>
            </a:r>
            <a:r>
              <a:rPr lang="nb-NO" i="1" u="sng" dirty="0" smtClean="0"/>
              <a:t>tettsteder</a:t>
            </a:r>
            <a:r>
              <a:rPr lang="nb-NO" i="1" dirty="0" smtClean="0"/>
              <a:t>»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  <a:p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2"/>
          <a:srcRect r="19489"/>
          <a:stretch/>
        </p:blipFill>
        <p:spPr>
          <a:xfrm>
            <a:off x="457200" y="1844824"/>
            <a:ext cx="4215104" cy="3361761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8" name="Plassholder for innhold 2"/>
          <p:cNvSpPr txBox="1">
            <a:spLocks/>
          </p:cNvSpPr>
          <p:nvPr/>
        </p:nvSpPr>
        <p:spPr bwMode="auto">
          <a:xfrm>
            <a:off x="474190" y="5453324"/>
            <a:ext cx="8396227" cy="668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85000" lnSpcReduction="2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600" dirty="0" smtClean="0">
                <a:hlinkClick r:id="rId3"/>
              </a:rPr>
              <a:t>https://www.regjeringen.no/no/dokumenter/Statlige-planretningslinjer-for-samordnet-bolig--areal--og-transportplanlegging/id2001539/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  <a:p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44943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700" dirty="0" smtClean="0"/>
              <a:t>Agenda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392487"/>
          </a:xfrm>
        </p:spPr>
        <p:txBody>
          <a:bodyPr>
            <a:normAutofit/>
          </a:bodyPr>
          <a:lstStyle/>
          <a:p>
            <a:r>
              <a:rPr lang="nb-NO" dirty="0"/>
              <a:t>Utviklingstrekk i befolkning, </a:t>
            </a:r>
            <a:r>
              <a:rPr lang="nb-NO" dirty="0" smtClean="0"/>
              <a:t>arealbruk, boliger</a:t>
            </a:r>
            <a:r>
              <a:rPr lang="nb-NO" dirty="0"/>
              <a:t>, husholdninger, m.m</a:t>
            </a:r>
            <a:r>
              <a:rPr lang="nb-NO" dirty="0" smtClean="0"/>
              <a:t>.</a:t>
            </a:r>
            <a:br>
              <a:rPr lang="nb-NO" dirty="0" smtClean="0"/>
            </a:br>
            <a:endParaRPr lang="nb-NO" dirty="0" smtClean="0"/>
          </a:p>
          <a:p>
            <a:r>
              <a:rPr lang="nb-NO" dirty="0" smtClean="0"/>
              <a:t>Føringer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  <a:p>
            <a:r>
              <a:rPr lang="nb-NO" dirty="0" smtClean="0"/>
              <a:t>Areal- og transportplan (ATP)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  <a:p>
            <a:r>
              <a:rPr lang="nb-NO" dirty="0" smtClean="0"/>
              <a:t>Utbyggingsområder for bolig i Grimstad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  <a:p>
            <a:r>
              <a:rPr lang="nb-NO" dirty="0" smtClean="0"/>
              <a:t>Eksempler på gjeldende planer i tråd med ATP</a:t>
            </a:r>
          </a:p>
          <a:p>
            <a:endParaRPr lang="nb-NO" dirty="0" smtClean="0"/>
          </a:p>
          <a:p>
            <a:r>
              <a:rPr lang="nb-NO" dirty="0" smtClean="0"/>
              <a:t>Evt./spørsmål</a:t>
            </a:r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– 05.04.2018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4148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7859216" cy="642942"/>
          </a:xfrm>
        </p:spPr>
        <p:txBody>
          <a:bodyPr>
            <a:normAutofit fontScale="90000"/>
          </a:bodyPr>
          <a:lstStyle/>
          <a:p>
            <a:r>
              <a:rPr lang="nb-NO" sz="2300" dirty="0" smtClean="0"/>
              <a:t>Areal- og transportplan (ATP) Arendalsregionen</a:t>
            </a:r>
            <a:br>
              <a:rPr lang="nb-NO" sz="2300" dirty="0" smtClean="0"/>
            </a:br>
            <a:r>
              <a:rPr lang="nb-NO" sz="2300" dirty="0" smtClean="0"/>
              <a:t>(forslag)</a:t>
            </a:r>
            <a:endParaRPr lang="nb-NO" sz="23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3146" y="5457883"/>
            <a:ext cx="7427168" cy="792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>
                <a:hlinkClick r:id="rId2"/>
              </a:rPr>
              <a:t>https</a:t>
            </a:r>
            <a:r>
              <a:rPr lang="nb-NO" dirty="0">
                <a:hlinkClick r:id="rId2"/>
              </a:rPr>
              <a:t>://www.atp-arendalsregionen.no</a:t>
            </a:r>
            <a:r>
              <a:rPr lang="nb-NO" dirty="0" smtClean="0">
                <a:hlinkClick r:id="rId2"/>
              </a:rPr>
              <a:t>/</a:t>
            </a:r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 rotWithShape="1">
          <a:blip r:embed="rId3"/>
          <a:srcRect t="5568" b="14615"/>
          <a:stretch/>
        </p:blipFill>
        <p:spPr>
          <a:xfrm>
            <a:off x="453146" y="1634798"/>
            <a:ext cx="6098312" cy="3587879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4344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700" dirty="0" smtClean="0"/>
              <a:t>Hva er ATP for Arendalsregionen?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2775"/>
            <a:ext cx="7643192" cy="446449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b-NO" dirty="0" smtClean="0"/>
              <a:t>Felles regional areal- og transportplan med følgene </a:t>
            </a:r>
            <a:r>
              <a:rPr lang="nb-NO" dirty="0" smtClean="0"/>
              <a:t>kommuner:</a:t>
            </a:r>
            <a:endParaRPr lang="nb-NO" dirty="0"/>
          </a:p>
          <a:p>
            <a:pPr>
              <a:lnSpc>
                <a:spcPct val="120000"/>
              </a:lnSpc>
            </a:pPr>
            <a:r>
              <a:rPr lang="nb-NO" dirty="0" smtClean="0"/>
              <a:t>Grimstad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Arendal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Froland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Tvedestrand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nb-NO" dirty="0" smtClean="0"/>
              <a:t>Planforslag er utarbeidet i samarbeid </a:t>
            </a:r>
            <a:r>
              <a:rPr lang="nb-NO" dirty="0" smtClean="0"/>
              <a:t>med:</a:t>
            </a:r>
            <a:endParaRPr lang="nb-NO" dirty="0"/>
          </a:p>
          <a:p>
            <a:pPr>
              <a:lnSpc>
                <a:spcPct val="120000"/>
              </a:lnSpc>
            </a:pPr>
            <a:r>
              <a:rPr lang="nb-NO" dirty="0" smtClean="0"/>
              <a:t>Aust-Agder fylkeskommune</a:t>
            </a:r>
            <a:endParaRPr lang="nb-NO" dirty="0"/>
          </a:p>
          <a:p>
            <a:pPr>
              <a:lnSpc>
                <a:spcPct val="120000"/>
              </a:lnSpc>
            </a:pPr>
            <a:r>
              <a:rPr lang="nb-NO" dirty="0" smtClean="0"/>
              <a:t>Statens vegvesen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Agder kollektivtrafikk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Fylkesmannen </a:t>
            </a:r>
            <a:r>
              <a:rPr lang="nb-NO" dirty="0" smtClean="0"/>
              <a:t>i Aust- og Vest-Agder</a:t>
            </a: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33004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Hvorfor skal vi ha felles ATP?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2775"/>
            <a:ext cx="7643192" cy="4464497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b-NO" dirty="0" smtClean="0"/>
              <a:t>Kommunene i regionen har felles </a:t>
            </a:r>
            <a:r>
              <a:rPr lang="nb-NO" u="sng" dirty="0" smtClean="0"/>
              <a:t>utfordringer</a:t>
            </a:r>
            <a:r>
              <a:rPr lang="nb-NO" dirty="0" smtClean="0"/>
              <a:t> og </a:t>
            </a:r>
            <a:r>
              <a:rPr lang="nb-NO" u="sng" dirty="0" smtClean="0"/>
              <a:t>muligheter</a:t>
            </a:r>
            <a:r>
              <a:rPr lang="nb-NO" dirty="0" smtClean="0"/>
              <a:t>: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sammenvevd </a:t>
            </a:r>
            <a:r>
              <a:rPr lang="nb-NO" dirty="0" smtClean="0"/>
              <a:t>bo- og </a:t>
            </a:r>
            <a:r>
              <a:rPr lang="nb-NO" dirty="0" smtClean="0"/>
              <a:t>arbeidsmarked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høy befolkningsvekst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spredt bosetting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lav </a:t>
            </a:r>
            <a:r>
              <a:rPr lang="nb-NO" dirty="0" smtClean="0"/>
              <a:t>kollektiv- og </a:t>
            </a:r>
            <a:r>
              <a:rPr lang="nb-NO" dirty="0" smtClean="0"/>
              <a:t>sykkelandel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vekst </a:t>
            </a:r>
            <a:r>
              <a:rPr lang="nb-NO" dirty="0" smtClean="0"/>
              <a:t>i biltrafikk (rushtidsproblematikk</a:t>
            </a:r>
            <a:r>
              <a:rPr lang="nb-NO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handelslekkasje </a:t>
            </a:r>
            <a:r>
              <a:rPr lang="nb-NO" dirty="0" smtClean="0"/>
              <a:t>fra </a:t>
            </a:r>
            <a:r>
              <a:rPr lang="nb-NO" dirty="0" smtClean="0"/>
              <a:t>bysentra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Næringsutvikling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Utviklingspotensial i byene/lokalsentre</a:t>
            </a:r>
          </a:p>
          <a:p>
            <a:pPr>
              <a:lnSpc>
                <a:spcPct val="120000"/>
              </a:lnSpc>
            </a:pPr>
            <a:r>
              <a:rPr lang="nb-NO" dirty="0" smtClean="0"/>
              <a:t>Levekårutfordringer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250884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Planforslaget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2775"/>
            <a:ext cx="8291264" cy="4752529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nb-NO" sz="1800" dirty="0" smtClean="0"/>
              <a:t>Hvilke endringer i arealbruken ønsker vi?</a:t>
            </a:r>
            <a:br>
              <a:rPr lang="nb-NO" sz="1800" dirty="0" smtClean="0"/>
            </a:br>
            <a:endParaRPr lang="nb-NO" sz="1800" dirty="0" smtClean="0"/>
          </a:p>
          <a:p>
            <a:pPr>
              <a:lnSpc>
                <a:spcPct val="120000"/>
              </a:lnSpc>
            </a:pPr>
            <a:r>
              <a:rPr lang="nb-NO" sz="1800" b="1" dirty="0" smtClean="0"/>
              <a:t>Fortetting</a:t>
            </a:r>
            <a:r>
              <a:rPr lang="nb-NO" sz="1800" dirty="0" smtClean="0"/>
              <a:t> fremfor spredning (klyngestruktur</a:t>
            </a:r>
            <a:r>
              <a:rPr lang="nb-NO" sz="1800" dirty="0" smtClean="0"/>
              <a:t>)</a:t>
            </a:r>
            <a:br>
              <a:rPr lang="nb-NO" sz="1800" dirty="0" smtClean="0"/>
            </a:br>
            <a:r>
              <a:rPr lang="nb-NO" sz="1800" b="1" i="1" dirty="0" smtClean="0"/>
              <a:t>=&gt; NÆRHET TIL ALT</a:t>
            </a:r>
            <a:r>
              <a:rPr lang="nb-NO" sz="1800" dirty="0" smtClean="0"/>
              <a:t/>
            </a:r>
            <a:br>
              <a:rPr lang="nb-NO" sz="1800" dirty="0" smtClean="0"/>
            </a:br>
            <a:endParaRPr lang="nb-NO" sz="1800" dirty="0" smtClean="0"/>
          </a:p>
          <a:p>
            <a:pPr>
              <a:lnSpc>
                <a:spcPct val="120000"/>
              </a:lnSpc>
            </a:pPr>
            <a:r>
              <a:rPr lang="nb-NO" sz="1800" b="1" dirty="0" smtClean="0"/>
              <a:t>Prioritering</a:t>
            </a:r>
            <a:r>
              <a:rPr lang="nb-NO" sz="1800" dirty="0" smtClean="0"/>
              <a:t> av enkelte utvalgte steder.</a:t>
            </a:r>
            <a:br>
              <a:rPr lang="nb-NO" sz="1800" dirty="0" smtClean="0"/>
            </a:br>
            <a:r>
              <a:rPr lang="nb-NO" sz="1800" dirty="0" smtClean="0"/>
              <a:t>(kommunesentrene + noen lokalsentre)</a:t>
            </a:r>
            <a:br>
              <a:rPr lang="nb-NO" sz="1800" dirty="0" smtClean="0"/>
            </a:br>
            <a:endParaRPr lang="nb-NO" sz="1800" dirty="0" smtClean="0"/>
          </a:p>
          <a:p>
            <a:pPr>
              <a:lnSpc>
                <a:spcPct val="120000"/>
              </a:lnSpc>
            </a:pPr>
            <a:r>
              <a:rPr lang="nb-NO" sz="1800" dirty="0" smtClean="0"/>
              <a:t>Målet er at </a:t>
            </a:r>
            <a:r>
              <a:rPr lang="nb-NO" sz="1800" b="1" dirty="0" smtClean="0"/>
              <a:t>80 % av befolkningsveksten</a:t>
            </a:r>
            <a:r>
              <a:rPr lang="nb-NO" sz="1800" dirty="0" smtClean="0"/>
              <a:t> skjer innenfor:</a:t>
            </a:r>
            <a:br>
              <a:rPr lang="nb-NO" sz="1800" dirty="0" smtClean="0"/>
            </a:br>
            <a:r>
              <a:rPr lang="nb-NO" sz="1800" dirty="0" smtClean="0"/>
              <a:t>- Grimstad sentrum, inkludert Campusområdet og </a:t>
            </a:r>
            <a:r>
              <a:rPr lang="nb-NO" sz="1800" dirty="0" err="1" smtClean="0"/>
              <a:t>Holvika</a:t>
            </a:r>
            <a:r>
              <a:rPr lang="nb-NO" sz="1800" dirty="0" smtClean="0"/>
              <a:t/>
            </a:r>
            <a:br>
              <a:rPr lang="nb-NO" sz="1800" dirty="0" smtClean="0"/>
            </a:br>
            <a:r>
              <a:rPr lang="nb-NO" sz="1800" dirty="0" smtClean="0"/>
              <a:t>- Fevik</a:t>
            </a:r>
            <a:br>
              <a:rPr lang="nb-NO" sz="1800" dirty="0" smtClean="0"/>
            </a:br>
            <a:r>
              <a:rPr lang="nb-NO" sz="1800" dirty="0" smtClean="0"/>
              <a:t>- </a:t>
            </a:r>
            <a:r>
              <a:rPr lang="nb-NO" sz="1800" dirty="0" smtClean="0"/>
              <a:t>Vik</a:t>
            </a:r>
            <a:br>
              <a:rPr lang="nb-NO" sz="1800" dirty="0" smtClean="0"/>
            </a:br>
            <a:r>
              <a:rPr lang="nb-NO" sz="1800" dirty="0" smtClean="0"/>
              <a:t>- Homborsund (forslag fra Grimstad)</a:t>
            </a:r>
            <a:br>
              <a:rPr lang="nb-NO" sz="1800" dirty="0" smtClean="0"/>
            </a:br>
            <a:endParaRPr lang="nb-NO" sz="1800" dirty="0" smtClean="0"/>
          </a:p>
          <a:p>
            <a:pPr>
              <a:lnSpc>
                <a:spcPct val="120000"/>
              </a:lnSpc>
            </a:pPr>
            <a:r>
              <a:rPr lang="nb-NO" sz="1800" dirty="0"/>
              <a:t>Øvrig vekst (20 %) kan skje i kommunen forøvrig</a:t>
            </a:r>
          </a:p>
          <a:p>
            <a:pPr>
              <a:lnSpc>
                <a:spcPct val="120000"/>
              </a:lnSpc>
            </a:pPr>
            <a:endParaRPr lang="nb-NO" sz="1800" dirty="0" smtClean="0"/>
          </a:p>
          <a:p>
            <a:pPr>
              <a:lnSpc>
                <a:spcPct val="120000"/>
              </a:lnSpc>
            </a:pP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115519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 rot="16200000">
            <a:off x="-2343333" y="2783493"/>
            <a:ext cx="5832648" cy="642942"/>
          </a:xfrm>
        </p:spPr>
        <p:txBody>
          <a:bodyPr>
            <a:noAutofit/>
          </a:bodyPr>
          <a:lstStyle/>
          <a:p>
            <a:pPr algn="r"/>
            <a:r>
              <a:rPr lang="nb-NO" sz="2200" dirty="0" smtClean="0"/>
              <a:t>ATP - Sentrum inkl. Campus og </a:t>
            </a:r>
            <a:r>
              <a:rPr lang="nb-NO" sz="2200" dirty="0" err="1" smtClean="0"/>
              <a:t>Holvika</a:t>
            </a:r>
            <a:endParaRPr lang="nb-NO" sz="22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2"/>
          <a:srcRect l="-155" t="5861" r="155" b="10923"/>
          <a:stretch/>
        </p:blipFill>
        <p:spPr>
          <a:xfrm>
            <a:off x="1619672" y="188640"/>
            <a:ext cx="6152881" cy="604867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9823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51520" y="69602"/>
            <a:ext cx="8229600" cy="642942"/>
          </a:xfrm>
        </p:spPr>
        <p:txBody>
          <a:bodyPr/>
          <a:lstStyle/>
          <a:p>
            <a:r>
              <a:rPr lang="nb-NO" sz="2700" dirty="0" smtClean="0"/>
              <a:t>ATP </a:t>
            </a:r>
            <a:r>
              <a:rPr lang="nb-NO" sz="2700" dirty="0" smtClean="0"/>
              <a:t>– lokalsenter Fevik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50" y="712544"/>
            <a:ext cx="7494697" cy="530874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1120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51520" y="69602"/>
            <a:ext cx="8229600" cy="642942"/>
          </a:xfrm>
        </p:spPr>
        <p:txBody>
          <a:bodyPr/>
          <a:lstStyle/>
          <a:p>
            <a:r>
              <a:rPr lang="nb-NO" sz="2700" dirty="0" smtClean="0"/>
              <a:t>ATP </a:t>
            </a:r>
            <a:r>
              <a:rPr lang="nb-NO" sz="2700" dirty="0" smtClean="0"/>
              <a:t>– lokalsenter Vik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86220"/>
            <a:ext cx="7604770" cy="5429493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6522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51520" y="69602"/>
            <a:ext cx="8229600" cy="642942"/>
          </a:xfrm>
        </p:spPr>
        <p:txBody>
          <a:bodyPr/>
          <a:lstStyle/>
          <a:p>
            <a:r>
              <a:rPr lang="nb-NO" sz="2700" dirty="0" smtClean="0"/>
              <a:t>ATP </a:t>
            </a:r>
            <a:r>
              <a:rPr lang="nb-NO" sz="2700" dirty="0" smtClean="0"/>
              <a:t>– lokalsenter Homborsund (forslag)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788" y="771992"/>
            <a:ext cx="7468647" cy="532130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950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Arealbruk: </a:t>
            </a:r>
            <a:r>
              <a:rPr lang="nb-NO" sz="2700" dirty="0" smtClean="0"/>
              <a:t>Eksisterende, planlagt og ATP 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40768"/>
            <a:ext cx="8229600" cy="48165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Ellipse 5"/>
          <p:cNvSpPr/>
          <p:nvPr/>
        </p:nvSpPr>
        <p:spPr>
          <a:xfrm rot="2333364">
            <a:off x="3640268" y="2567031"/>
            <a:ext cx="568432" cy="159095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Ellipse 7"/>
          <p:cNvSpPr/>
          <p:nvPr/>
        </p:nvSpPr>
        <p:spPr>
          <a:xfrm>
            <a:off x="4644008" y="1772816"/>
            <a:ext cx="504056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Ellipse 8"/>
          <p:cNvSpPr/>
          <p:nvPr/>
        </p:nvSpPr>
        <p:spPr>
          <a:xfrm>
            <a:off x="5868144" y="1412776"/>
            <a:ext cx="504056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Ellipse 9"/>
          <p:cNvSpPr/>
          <p:nvPr/>
        </p:nvSpPr>
        <p:spPr>
          <a:xfrm>
            <a:off x="1907704" y="5589240"/>
            <a:ext cx="504056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579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700" dirty="0" smtClean="0"/>
              <a:t>Befolkningsutvikling Grimstad </a:t>
            </a:r>
            <a:r>
              <a:rPr lang="nb-NO" sz="2700" dirty="0" smtClean="0"/>
              <a:t>2012-2017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40768"/>
            <a:ext cx="7499176" cy="43924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Hvor har veksten kommet sett i forhold til foreslått strategi i areal- og transportplanen («80-/20-steder»)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29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204864"/>
            <a:ext cx="5065921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962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Arealbruk: Boliger 1970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9" name="Plassholder for innhold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7674" y="1341438"/>
            <a:ext cx="6708651" cy="48244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2327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700" dirty="0" smtClean="0"/>
              <a:t>Befolkningsutvikling Grimstad </a:t>
            </a:r>
            <a:r>
              <a:rPr lang="nb-NO" sz="2700" dirty="0" smtClean="0"/>
              <a:t>2012-2017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40768"/>
            <a:ext cx="7499176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 smtClean="0"/>
              <a:t>Hvor har veksten kommet sett i forhold til foreslått strategi i areal- og transportplanen («80-/20-steder»)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«Oversatt» til antall boliger, så må  </a:t>
            </a:r>
            <a:r>
              <a:rPr lang="nb-NO" dirty="0" err="1" smtClean="0"/>
              <a:t>ca</a:t>
            </a:r>
            <a:r>
              <a:rPr lang="nb-NO" dirty="0" smtClean="0"/>
              <a:t> 40-60 </a:t>
            </a:r>
            <a:r>
              <a:rPr lang="nb-NO" dirty="0" smtClean="0"/>
              <a:t>av boligene som årlig bygges i Grimstad flyttes til mer sentrale områder.</a:t>
            </a:r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30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204864"/>
            <a:ext cx="5065921" cy="2448272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612054" y="2852936"/>
            <a:ext cx="5065427" cy="2880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688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700" dirty="0" smtClean="0"/>
              <a:t>Rullering av kommuneplanens arealdel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40768"/>
            <a:ext cx="7499176" cy="4392487"/>
          </a:xfrm>
        </p:spPr>
        <p:txBody>
          <a:bodyPr>
            <a:normAutofit/>
          </a:bodyPr>
          <a:lstStyle/>
          <a:p>
            <a:r>
              <a:rPr lang="nb-NO" dirty="0" smtClean="0"/>
              <a:t>Arbeidet med rullering av kommuneplanens arealdel påbegynt vinteren 2018.</a:t>
            </a:r>
            <a:br>
              <a:rPr lang="nb-NO" dirty="0" smtClean="0"/>
            </a:br>
            <a:endParaRPr lang="nb-NO" dirty="0" smtClean="0"/>
          </a:p>
          <a:p>
            <a:r>
              <a:rPr lang="nb-NO" dirty="0" smtClean="0"/>
              <a:t>Prinsipper fra ATP skal tas med i arbeidet.</a:t>
            </a:r>
            <a:br>
              <a:rPr lang="nb-NO" dirty="0" smtClean="0"/>
            </a:br>
            <a:endParaRPr lang="nb-NO" dirty="0"/>
          </a:p>
          <a:p>
            <a:r>
              <a:rPr lang="nb-NO" dirty="0" smtClean="0"/>
              <a:t>Varsling av planarbeidet samt invitasjon til nye arealinnspill i løpet av våren 2018.</a:t>
            </a:r>
            <a:br>
              <a:rPr lang="nb-NO" dirty="0" smtClean="0"/>
            </a:br>
            <a:endParaRPr lang="nb-NO" dirty="0" smtClean="0"/>
          </a:p>
          <a:p>
            <a:r>
              <a:rPr lang="nb-NO" dirty="0" smtClean="0"/>
              <a:t>For å nå internasjonale, nasjonale, regionale og lokale mål ønskes spesielt innspill til nye boligområder i Grimstad sentrum og de øvrige lokalsentrene.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31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359835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Plassholder for innhold 5"/>
          <p:cNvGraphicFramePr>
            <a:graphicFrameLocks noGrp="1"/>
          </p:cNvGraphicFramePr>
          <p:nvPr>
            <p:ph idx="1"/>
            <p:extLst/>
          </p:nvPr>
        </p:nvGraphicFramePr>
        <p:xfrm>
          <a:off x="323528" y="116631"/>
          <a:ext cx="8640960" cy="7175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77384">
                  <a:extLst>
                    <a:ext uri="{9D8B030D-6E8A-4147-A177-3AD203B41FA5}">
                      <a16:colId xmlns:a16="http://schemas.microsoft.com/office/drawing/2014/main" val="1290957722"/>
                    </a:ext>
                  </a:extLst>
                </a:gridCol>
                <a:gridCol w="2542198">
                  <a:extLst>
                    <a:ext uri="{9D8B030D-6E8A-4147-A177-3AD203B41FA5}">
                      <a16:colId xmlns:a16="http://schemas.microsoft.com/office/drawing/2014/main" val="1771634517"/>
                    </a:ext>
                  </a:extLst>
                </a:gridCol>
                <a:gridCol w="4321378">
                  <a:extLst>
                    <a:ext uri="{9D8B030D-6E8A-4147-A177-3AD203B41FA5}">
                      <a16:colId xmlns:a16="http://schemas.microsoft.com/office/drawing/2014/main" val="708511427"/>
                    </a:ext>
                  </a:extLst>
                </a:gridCol>
              </a:tblGrid>
              <a:tr h="1811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Tidspunkt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Aksjon/ milepæl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Kommentar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3022965146"/>
                  </a:ext>
                </a:extLst>
              </a:tr>
              <a:tr h="54934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Januar 2018</a:t>
                      </a: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KS/KPU/FOR - diskusjonsnotat:</a:t>
                      </a:r>
                      <a:br>
                        <a:rPr lang="nb-NO" sz="1300" dirty="0">
                          <a:effectLst/>
                        </a:rPr>
                      </a:br>
                      <a:r>
                        <a:rPr lang="nb-NO" sz="1300" dirty="0">
                          <a:effectLst/>
                        </a:rPr>
                        <a:t>Omfang, fremdrift og ressursbehov</a:t>
                      </a:r>
                      <a:br>
                        <a:rPr lang="nb-NO" sz="1300" dirty="0">
                          <a:effectLst/>
                        </a:rPr>
                      </a:b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 </a:t>
                      </a: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434695291"/>
                  </a:ext>
                </a:extLst>
              </a:tr>
              <a:tr h="10869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15.02.2018</a:t>
                      </a: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KPU – arbeidsmøte arealstrategier</a:t>
                      </a:r>
                      <a:br>
                        <a:rPr lang="nb-NO" sz="1300">
                          <a:effectLst/>
                        </a:rPr>
                      </a:b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Arealstrategier for kommuneplanens revisjonsarbeid utarbeides. Prinsipper fra ATP samt gjeldende arealstrategier er utgangspunktet for nye arealstrategier.</a:t>
                      </a:r>
                      <a:br>
                        <a:rPr lang="nb-NO" sz="1300" dirty="0">
                          <a:effectLst/>
                        </a:rPr>
                      </a:br>
                      <a:r>
                        <a:rPr lang="nb-NO" sz="1300" dirty="0">
                          <a:effectLst/>
                        </a:rPr>
                        <a:t>Det er viktig at arealstrategiene fastsettes før utarbeidelsen av planprogrammet gjøres.</a:t>
                      </a:r>
                      <a:br>
                        <a:rPr lang="nb-NO" sz="1300" dirty="0">
                          <a:effectLst/>
                        </a:rPr>
                      </a:b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4133985741"/>
                  </a:ext>
                </a:extLst>
              </a:tr>
              <a:tr h="724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22.03.2018/</a:t>
                      </a:r>
                      <a:br>
                        <a:rPr lang="nb-NO" sz="1300" dirty="0">
                          <a:effectLst/>
                        </a:rPr>
                      </a:br>
                      <a:r>
                        <a:rPr lang="nb-NO" sz="1300" dirty="0">
                          <a:effectLst/>
                        </a:rPr>
                        <a:t>26.04.2018</a:t>
                      </a: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KPU – Forslag til planprogram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Behandling av forslag til planprogram.</a:t>
                      </a:r>
                      <a:br>
                        <a:rPr lang="nb-NO" sz="1300">
                          <a:effectLst/>
                        </a:rPr>
                      </a:br>
                      <a:r>
                        <a:rPr lang="nb-NO" sz="1300">
                          <a:effectLst/>
                        </a:rPr>
                        <a:t>Vedtak om oppstart av planarbeid inkludert invitasjon for innspill av endringer til kommuneplanens arealdel.</a:t>
                      </a:r>
                      <a:br>
                        <a:rPr lang="nb-NO" sz="1300">
                          <a:effectLst/>
                        </a:rPr>
                      </a:b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994028210"/>
                  </a:ext>
                </a:extLst>
              </a:tr>
              <a:tr h="3623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Våren/sommeren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Høring av planprogram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Minimum 6 ukers høringsfrist på forslag til planprogram.</a:t>
                      </a:r>
                      <a:br>
                        <a:rPr lang="nb-NO" sz="1300" dirty="0">
                          <a:effectLst/>
                        </a:rPr>
                      </a:b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3607906667"/>
                  </a:ext>
                </a:extLst>
              </a:tr>
              <a:tr h="5434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23.08.2018/</a:t>
                      </a:r>
                      <a:br>
                        <a:rPr lang="nb-NO" sz="1300" dirty="0">
                          <a:effectLst/>
                        </a:rPr>
                      </a:br>
                      <a:r>
                        <a:rPr lang="nb-NO" sz="1300" dirty="0">
                          <a:effectLst/>
                        </a:rPr>
                        <a:t>13.09.2018</a:t>
                      </a: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Fastsettelse av planprogram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/>
                      </a:r>
                      <a:br>
                        <a:rPr lang="nb-NO" sz="1300">
                          <a:effectLst/>
                        </a:rPr>
                      </a:br>
                      <a:r>
                        <a:rPr lang="nb-NO" sz="1300">
                          <a:effectLst/>
                        </a:rPr>
                        <a:t/>
                      </a:r>
                      <a:br>
                        <a:rPr lang="nb-NO" sz="1300">
                          <a:effectLst/>
                        </a:rPr>
                      </a:b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991792828"/>
                  </a:ext>
                </a:extLst>
              </a:tr>
              <a:tr h="5434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18.10.2018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KPU- Gjennomgang av arealinnspill (grovsiling)</a:t>
                      </a:r>
                      <a:br>
                        <a:rPr lang="nb-NO" sz="1300">
                          <a:effectLst/>
                        </a:rPr>
                      </a:b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 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3880101965"/>
                  </a:ext>
                </a:extLst>
              </a:tr>
              <a:tr h="5434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Vinteren 2018/2019</a:t>
                      </a:r>
                      <a:br>
                        <a:rPr lang="nb-NO" sz="1300">
                          <a:effectLst/>
                        </a:rPr>
                      </a:b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Konsekvensutredning og utarbeidelse av planforslag.</a:t>
                      </a:r>
                      <a:br>
                        <a:rPr lang="nb-NO" sz="1300">
                          <a:effectLst/>
                        </a:rPr>
                      </a:b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 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1909052976"/>
                  </a:ext>
                </a:extLst>
              </a:tr>
              <a:tr h="5434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Februar 2019</a:t>
                      </a:r>
                      <a:br>
                        <a:rPr lang="nb-NO" sz="1300">
                          <a:effectLst/>
                        </a:rPr>
                      </a:b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Behandling planforslag før utleggelse til offentlig ettersyn.</a:t>
                      </a:r>
                      <a:br>
                        <a:rPr lang="nb-NO" sz="1300">
                          <a:effectLst/>
                        </a:rPr>
                      </a:b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 </a:t>
                      </a: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139034176"/>
                  </a:ext>
                </a:extLst>
              </a:tr>
              <a:tr h="3623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Våren 2019</a:t>
                      </a:r>
                      <a:br>
                        <a:rPr lang="nb-NO" sz="1300">
                          <a:effectLst/>
                        </a:rPr>
                      </a:b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Høring planforslag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>
                          <a:effectLst/>
                        </a:rPr>
                        <a:t>Minimum 6 ukers høringsfrist på planforslag.</a:t>
                      </a:r>
                      <a:endParaRPr lang="nb-NO" sz="13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3271773815"/>
                  </a:ext>
                </a:extLst>
              </a:tr>
              <a:tr h="7246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Juni/August 2019</a:t>
                      </a: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Vedtaksbehandling</a:t>
                      </a:r>
                      <a:br>
                        <a:rPr lang="nb-NO" sz="1300" dirty="0">
                          <a:effectLst/>
                        </a:rPr>
                      </a:b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1300" dirty="0">
                          <a:effectLst/>
                        </a:rPr>
                        <a:t>Det er ikke klageadgang på kommuneplanen.</a:t>
                      </a:r>
                      <a:br>
                        <a:rPr lang="nb-NO" sz="1300" dirty="0">
                          <a:effectLst/>
                        </a:rPr>
                      </a:br>
                      <a:r>
                        <a:rPr lang="nb-NO" sz="1300" dirty="0">
                          <a:effectLst/>
                        </a:rPr>
                        <a:t>Eventuelle varsler om innsigelser fra sektormyndigheter forutsetter avklart mellom høring og vedtaksbehandling. </a:t>
                      </a:r>
                      <a:br>
                        <a:rPr lang="nb-NO" sz="1300" dirty="0">
                          <a:effectLst/>
                        </a:rPr>
                      </a:br>
                      <a:endParaRPr lang="nb-NO" sz="13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59399495"/>
                  </a:ext>
                </a:extLst>
              </a:tr>
              <a:tr h="109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2921441997"/>
                  </a:ext>
                </a:extLst>
              </a:tr>
              <a:tr h="109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1759262976"/>
                  </a:ext>
                </a:extLst>
              </a:tr>
              <a:tr h="109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639354710"/>
                  </a:ext>
                </a:extLst>
              </a:tr>
              <a:tr h="1098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nb-NO" sz="600" dirty="0">
                          <a:effectLst/>
                        </a:rPr>
                        <a:t> </a:t>
                      </a:r>
                      <a:endParaRPr lang="nb-NO" sz="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700" marR="39700" marT="0" marB="0"/>
                </a:tc>
                <a:extLst>
                  <a:ext uri="{0D108BD9-81ED-4DB2-BD59-A6C34878D82A}">
                    <a16:rowId xmlns:a16="http://schemas.microsoft.com/office/drawing/2014/main" val="2730409362"/>
                  </a:ext>
                </a:extLst>
              </a:tr>
            </a:tbl>
          </a:graphicData>
        </a:graphic>
      </p:graphicFrame>
      <p:sp>
        <p:nvSpPr>
          <p:cNvPr id="3" name="Rektangel 2"/>
          <p:cNvSpPr/>
          <p:nvPr/>
        </p:nvSpPr>
        <p:spPr>
          <a:xfrm>
            <a:off x="323528" y="2060848"/>
            <a:ext cx="8640960" cy="12241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973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Dagens reguleringsplaner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40768"/>
            <a:ext cx="7643192" cy="4392487"/>
          </a:xfrm>
        </p:spPr>
        <p:txBody>
          <a:bodyPr>
            <a:normAutofit/>
          </a:bodyPr>
          <a:lstStyle/>
          <a:p>
            <a:r>
              <a:rPr lang="nb-NO" dirty="0" smtClean="0"/>
              <a:t>Totalt er det allerede over 2 000 ferdig regulerte boliger i Grimstad som enda ikke er påbegynt/ferdigstilt.</a:t>
            </a:r>
            <a:br>
              <a:rPr lang="nb-NO" dirty="0" smtClean="0"/>
            </a:br>
            <a:endParaRPr lang="nb-NO" dirty="0" smtClean="0"/>
          </a:p>
          <a:p>
            <a:r>
              <a:rPr lang="nb-NO" dirty="0" err="1" smtClean="0"/>
              <a:t>Ca</a:t>
            </a:r>
            <a:r>
              <a:rPr lang="nb-NO" dirty="0" smtClean="0"/>
              <a:t> 1 200 av disse ligger innenfor/inntil de prioriterte områdene fra ATP.</a:t>
            </a:r>
            <a:br>
              <a:rPr lang="nb-NO" dirty="0" smtClean="0"/>
            </a:br>
            <a:endParaRPr lang="nb-NO" dirty="0" smtClean="0"/>
          </a:p>
          <a:p>
            <a:r>
              <a:rPr lang="nb-NO" dirty="0" smtClean="0"/>
              <a:t>I tillegg er det flere pågående planarbeid innenfor de samme områdene.</a:t>
            </a:r>
            <a:br>
              <a:rPr lang="nb-NO" dirty="0" smtClean="0"/>
            </a:br>
            <a:endParaRPr lang="nb-NO" dirty="0" smtClean="0"/>
          </a:p>
          <a:p>
            <a:r>
              <a:rPr lang="nb-NO" b="1" dirty="0" smtClean="0"/>
              <a:t>Med andre ord:</a:t>
            </a:r>
            <a:br>
              <a:rPr lang="nb-NO" b="1" dirty="0" smtClean="0"/>
            </a:br>
            <a:r>
              <a:rPr lang="nb-NO" dirty="0" smtClean="0"/>
              <a:t>Framtidsutsiktene er gode dersom det prioriteres og satses riktig.</a:t>
            </a:r>
            <a:endParaRPr lang="nb-NO" dirty="0" smtClean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33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190560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39688" y="116632"/>
            <a:ext cx="8229600" cy="642942"/>
          </a:xfrm>
        </p:spPr>
        <p:txBody>
          <a:bodyPr>
            <a:normAutofit/>
          </a:bodyPr>
          <a:lstStyle/>
          <a:p>
            <a:r>
              <a:rPr lang="nb-NO" sz="2700" dirty="0" smtClean="0"/>
              <a:t>Tønnevoldskogen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34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764839"/>
            <a:ext cx="5472608" cy="526583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7034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39688" y="116632"/>
            <a:ext cx="8229600" cy="642942"/>
          </a:xfrm>
        </p:spPr>
        <p:txBody>
          <a:bodyPr>
            <a:normAutofit/>
          </a:bodyPr>
          <a:lstStyle/>
          <a:p>
            <a:r>
              <a:rPr lang="nb-NO" sz="2700" dirty="0" smtClean="0"/>
              <a:t>Oddensenteret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35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 rotWithShape="1">
          <a:blip r:embed="rId2"/>
          <a:srcRect t="6847"/>
          <a:stretch/>
        </p:blipFill>
        <p:spPr>
          <a:xfrm>
            <a:off x="460826" y="759575"/>
            <a:ext cx="5626230" cy="5333722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9547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39688" y="116632"/>
            <a:ext cx="8229600" cy="642942"/>
          </a:xfrm>
        </p:spPr>
        <p:txBody>
          <a:bodyPr>
            <a:normAutofit/>
          </a:bodyPr>
          <a:lstStyle/>
          <a:p>
            <a:r>
              <a:rPr lang="nb-NO" sz="2700" dirty="0" smtClean="0"/>
              <a:t>Ytre Odden (</a:t>
            </a:r>
            <a:r>
              <a:rPr lang="nb-NO" sz="2700" dirty="0" err="1" smtClean="0"/>
              <a:t>Bådsenteret</a:t>
            </a:r>
            <a:r>
              <a:rPr lang="nb-NO" sz="2700" dirty="0" smtClean="0"/>
              <a:t>)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36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2"/>
          <a:srcRect b="8280"/>
          <a:stretch/>
        </p:blipFill>
        <p:spPr>
          <a:xfrm>
            <a:off x="539552" y="759574"/>
            <a:ext cx="6264696" cy="533057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344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39688" y="116632"/>
            <a:ext cx="8229600" cy="642942"/>
          </a:xfrm>
        </p:spPr>
        <p:txBody>
          <a:bodyPr>
            <a:normAutofit/>
          </a:bodyPr>
          <a:lstStyle/>
          <a:p>
            <a:r>
              <a:rPr lang="nb-NO" sz="2700" dirty="0" err="1" smtClean="0"/>
              <a:t>Grøm</a:t>
            </a:r>
            <a:r>
              <a:rPr lang="nb-NO" sz="2700" dirty="0" smtClean="0"/>
              <a:t> A17 (Lillesandsveien)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37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759574"/>
            <a:ext cx="7140523" cy="468565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3077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 rot="16200000">
            <a:off x="-553477" y="973265"/>
            <a:ext cx="2108920" cy="642942"/>
          </a:xfrm>
        </p:spPr>
        <p:txBody>
          <a:bodyPr>
            <a:normAutofit/>
          </a:bodyPr>
          <a:lstStyle/>
          <a:p>
            <a:r>
              <a:rPr lang="nb-NO" sz="2700" dirty="0" smtClean="0"/>
              <a:t>Morholtlien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38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332656"/>
            <a:ext cx="6192688" cy="5687003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3690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340768"/>
            <a:ext cx="7643192" cy="43924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b-NO" b="1" dirty="0" smtClean="0"/>
          </a:p>
          <a:p>
            <a:pPr marL="0" indent="0">
              <a:buNone/>
            </a:pPr>
            <a:endParaRPr lang="nb-NO" b="1" dirty="0" smtClean="0"/>
          </a:p>
          <a:p>
            <a:pPr marL="0" indent="0">
              <a:buNone/>
            </a:pPr>
            <a:endParaRPr lang="nb-NO" b="1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39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 smtClean="0"/>
              <a:t>Arbeidsmøte kommuneplanutvalget – 15.02.2018</a:t>
            </a:r>
          </a:p>
        </p:txBody>
      </p:sp>
    </p:spTree>
    <p:extLst>
      <p:ext uri="{BB962C8B-B14F-4D97-AF65-F5344CB8AC3E}">
        <p14:creationId xmlns:p14="http://schemas.microsoft.com/office/powerpoint/2010/main" val="231758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Arealbruk: Boliger 1990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0909" y="1341438"/>
            <a:ext cx="7382182" cy="48244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3518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Arealbruk: Boliger 2016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45355"/>
            <a:ext cx="8229600" cy="48165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5757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Arealbruk: Planlagte boliger (</a:t>
            </a:r>
            <a:r>
              <a:rPr lang="nb-NO" sz="2700" dirty="0" err="1"/>
              <a:t>k</a:t>
            </a:r>
            <a:r>
              <a:rPr lang="nb-NO" sz="2700" dirty="0" err="1" smtClean="0"/>
              <a:t>om.plan</a:t>
            </a:r>
            <a:r>
              <a:rPr lang="nb-NO" sz="2700" dirty="0" smtClean="0"/>
              <a:t>)</a:t>
            </a:r>
            <a:endParaRPr lang="nb-NO" sz="27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6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45355"/>
            <a:ext cx="8229600" cy="481657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5533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Arealbruk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2775"/>
            <a:ext cx="8291264" cy="446449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nb-NO" sz="1800" dirty="0" smtClean="0"/>
              <a:t>1970-2016 har vi blitt </a:t>
            </a:r>
            <a:r>
              <a:rPr lang="nb-NO" sz="1800" dirty="0" err="1" smtClean="0"/>
              <a:t>ca</a:t>
            </a:r>
            <a:r>
              <a:rPr lang="nb-NO" sz="1800" dirty="0" smtClean="0"/>
              <a:t> 50 % flere innbyggere i regionen</a:t>
            </a:r>
            <a:br>
              <a:rPr lang="nb-NO" sz="1800" dirty="0" smtClean="0"/>
            </a:br>
            <a:endParaRPr lang="nb-NO" sz="1800" dirty="0" smtClean="0"/>
          </a:p>
          <a:p>
            <a:pPr>
              <a:lnSpc>
                <a:spcPct val="120000"/>
              </a:lnSpc>
            </a:pPr>
            <a:r>
              <a:rPr lang="nb-NO" sz="1800" dirty="0" smtClean="0"/>
              <a:t>I samme periode har vi tatt i bruk </a:t>
            </a:r>
            <a:r>
              <a:rPr lang="nb-NO" sz="1800" dirty="0" err="1" smtClean="0"/>
              <a:t>ca</a:t>
            </a:r>
            <a:r>
              <a:rPr lang="nb-NO" sz="1800" dirty="0" smtClean="0"/>
              <a:t> 50 % mer areal til bolig</a:t>
            </a:r>
            <a:br>
              <a:rPr lang="nb-NO" sz="1800" dirty="0" smtClean="0"/>
            </a:br>
            <a:endParaRPr lang="nb-NO" sz="18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nb-NO" sz="1800" dirty="0" smtClean="0">
                <a:sym typeface="Wingdings" panose="05000000000000000000" pitchFamily="2" charset="2"/>
              </a:rPr>
              <a:t/>
            </a:r>
            <a:br>
              <a:rPr lang="nb-NO" sz="1800" dirty="0" smtClean="0">
                <a:sym typeface="Wingdings" panose="05000000000000000000" pitchFamily="2" charset="2"/>
              </a:rPr>
            </a:br>
            <a:r>
              <a:rPr lang="nb-NO" sz="1800" b="1" u="sng" dirty="0" smtClean="0">
                <a:sym typeface="Wingdings" panose="05000000000000000000" pitchFamily="2" charset="2"/>
              </a:rPr>
              <a:t>Med andre ord:</a:t>
            </a:r>
            <a:r>
              <a:rPr lang="nb-NO" sz="1800" dirty="0" smtClean="0">
                <a:sym typeface="Wingdings" panose="05000000000000000000" pitchFamily="2" charset="2"/>
              </a:rPr>
              <a:t/>
            </a:r>
            <a:br>
              <a:rPr lang="nb-NO" sz="1800" dirty="0" smtClean="0">
                <a:sym typeface="Wingdings" panose="05000000000000000000" pitchFamily="2" charset="2"/>
              </a:rPr>
            </a:br>
            <a:r>
              <a:rPr lang="nb-NO" sz="1800" dirty="0" smtClean="0">
                <a:sym typeface="Wingdings" panose="05000000000000000000" pitchFamily="2" charset="2"/>
              </a:rPr>
              <a:t>Arealbruken har vært proporsjonal med befolkningsmengden.</a:t>
            </a: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37416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Arealbruk</a:t>
            </a:r>
            <a:endParaRPr lang="nb-NO" sz="27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1412775"/>
            <a:ext cx="8291264" cy="4464497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nb-NO" sz="1800" dirty="0" smtClean="0"/>
              <a:t>Er vi fornøyd med denne arealbruken?</a:t>
            </a:r>
            <a:br>
              <a:rPr lang="nb-NO" sz="1800" dirty="0" smtClean="0"/>
            </a:br>
            <a:endParaRPr lang="nb-NO" sz="1800" dirty="0" smtClean="0"/>
          </a:p>
          <a:p>
            <a:pPr>
              <a:lnSpc>
                <a:spcPct val="120000"/>
              </a:lnSpc>
            </a:pPr>
            <a:r>
              <a:rPr lang="nb-NO" sz="1800" dirty="0" smtClean="0"/>
              <a:t>For hvert nytt byggefelt blir det:</a:t>
            </a:r>
            <a:br>
              <a:rPr lang="nb-NO" sz="1800" dirty="0" smtClean="0"/>
            </a:br>
            <a:r>
              <a:rPr lang="nb-NO" sz="1800" dirty="0" smtClean="0"/>
              <a:t>- flere km vei å drifte for kommunalteknikk</a:t>
            </a:r>
            <a:br>
              <a:rPr lang="nb-NO" sz="1800" dirty="0" smtClean="0"/>
            </a:br>
            <a:r>
              <a:rPr lang="nb-NO" sz="1800" dirty="0" smtClean="0"/>
              <a:t>- flere km å kjøre for hjemmesykepleien</a:t>
            </a:r>
            <a:br>
              <a:rPr lang="nb-NO" sz="1800" dirty="0" smtClean="0"/>
            </a:br>
            <a:r>
              <a:rPr lang="nb-NO" sz="1800" dirty="0" smtClean="0"/>
              <a:t>- behov for </a:t>
            </a:r>
            <a:r>
              <a:rPr lang="nb-NO" sz="1800" u="sng" dirty="0" smtClean="0"/>
              <a:t>flere</a:t>
            </a:r>
            <a:r>
              <a:rPr lang="nb-NO" sz="1800" dirty="0" smtClean="0"/>
              <a:t> skoler/økt skolebussbehov</a:t>
            </a:r>
            <a:br>
              <a:rPr lang="nb-NO" sz="1800" dirty="0" smtClean="0"/>
            </a:br>
            <a:r>
              <a:rPr lang="nb-NO" sz="1800" dirty="0" smtClean="0"/>
              <a:t>- osv.</a:t>
            </a:r>
            <a:br>
              <a:rPr lang="nb-NO" sz="1800" dirty="0" smtClean="0"/>
            </a:br>
            <a:endParaRPr lang="nb-NO" sz="1800" dirty="0" smtClean="0"/>
          </a:p>
          <a:p>
            <a:pPr>
              <a:lnSpc>
                <a:spcPct val="120000"/>
              </a:lnSpc>
            </a:pPr>
            <a:r>
              <a:rPr lang="nb-NO" sz="1800" dirty="0"/>
              <a:t>Har vi </a:t>
            </a:r>
            <a:r>
              <a:rPr lang="nb-NO" sz="1800" dirty="0" smtClean="0"/>
              <a:t>oppnådd </a:t>
            </a:r>
            <a:r>
              <a:rPr lang="nb-NO" sz="1800" b="1" dirty="0" smtClean="0"/>
              <a:t>«storbyeffekt</a:t>
            </a:r>
            <a:r>
              <a:rPr lang="nb-NO" sz="1800" b="1" dirty="0"/>
              <a:t>»</a:t>
            </a:r>
            <a:r>
              <a:rPr lang="nb-NO" sz="1800" dirty="0"/>
              <a:t> </a:t>
            </a:r>
            <a:r>
              <a:rPr lang="nb-NO" sz="1800" dirty="0" smtClean="0"/>
              <a:t>etter hvert som vi har blitt flere innbyggere?</a:t>
            </a:r>
            <a:br>
              <a:rPr lang="nb-NO" sz="1800" dirty="0" smtClean="0"/>
            </a:br>
            <a:endParaRPr lang="nb-NO" sz="1800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8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3481503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2700" dirty="0" smtClean="0"/>
              <a:t>Befolkningsvekst (Arendalsregionen)</a:t>
            </a:r>
            <a:endParaRPr lang="nb-NO" sz="2700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412776"/>
            <a:ext cx="6792416" cy="44618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4" name="Plassholder for lysbilde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09305BD-5F70-424C-81AC-F5FFE723C7D3}" type="slidenum">
              <a:rPr lang="nb-NO" smtClean="0"/>
              <a:pPr/>
              <a:t>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2"/>
          </p:nvPr>
        </p:nvSpPr>
        <p:spPr>
          <a:xfrm>
            <a:off x="2555776" y="6356350"/>
            <a:ext cx="3997424" cy="365125"/>
          </a:xfrm>
        </p:spPr>
        <p:txBody>
          <a:bodyPr/>
          <a:lstStyle/>
          <a:p>
            <a:r>
              <a:rPr lang="nb-NO" dirty="0"/>
              <a:t>Boligkonferanse 05.04.2018</a:t>
            </a:r>
          </a:p>
        </p:txBody>
      </p:sp>
    </p:spTree>
    <p:extLst>
      <p:ext uri="{BB962C8B-B14F-4D97-AF65-F5344CB8AC3E}">
        <p14:creationId xmlns:p14="http://schemas.microsoft.com/office/powerpoint/2010/main" val="216557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mmuneplanen 2015-202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14300</TotalTime>
  <Words>673</Words>
  <Application>Microsoft Office PowerPoint</Application>
  <PresentationFormat>Skjermfremvisning (4:3)</PresentationFormat>
  <Paragraphs>241</Paragraphs>
  <Slides>39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39</vt:i4>
      </vt:variant>
    </vt:vector>
  </HeadingPairs>
  <TitlesOfParts>
    <vt:vector size="45" baseType="lpstr">
      <vt:lpstr>Arial</vt:lpstr>
      <vt:lpstr>Calibri</vt:lpstr>
      <vt:lpstr>Times New Roman</vt:lpstr>
      <vt:lpstr>Verdana</vt:lpstr>
      <vt:lpstr>Wingdings</vt:lpstr>
      <vt:lpstr>Kommuneplanen 2015-2027</vt:lpstr>
      <vt:lpstr>Hvor kan vi bygge - hvor skal vi bo?</vt:lpstr>
      <vt:lpstr>Agenda</vt:lpstr>
      <vt:lpstr>Arealbruk: Boliger 1970</vt:lpstr>
      <vt:lpstr>Arealbruk: Boliger 1990</vt:lpstr>
      <vt:lpstr>Arealbruk: Boliger 2016</vt:lpstr>
      <vt:lpstr>Arealbruk: Planlagte boliger (kom.plan)</vt:lpstr>
      <vt:lpstr>Arealbruk</vt:lpstr>
      <vt:lpstr>Arealbruk</vt:lpstr>
      <vt:lpstr>Befolkningsvekst (Arendalsregionen)</vt:lpstr>
      <vt:lpstr>Befolkningsvekst (Arendalsregionen)</vt:lpstr>
      <vt:lpstr>Befolkningsvekst (Grimstad)</vt:lpstr>
      <vt:lpstr>Befolkningsvekst</vt:lpstr>
      <vt:lpstr>Husholdninger og type bebyggelse</vt:lpstr>
      <vt:lpstr>Utvikling type husholdninger i Grimstad</vt:lpstr>
      <vt:lpstr>Utvikling husholdninger med barn i Grimstad</vt:lpstr>
      <vt:lpstr>Husholdninger og type bebyggelse</vt:lpstr>
      <vt:lpstr>Parisavtalen</vt:lpstr>
      <vt:lpstr>Parisavtalen</vt:lpstr>
      <vt:lpstr>Statlige planretningslinjer for samordnet bolig-, areal- og transportplanlegging (2014)</vt:lpstr>
      <vt:lpstr>Areal- og transportplan (ATP) Arendalsregionen (forslag)</vt:lpstr>
      <vt:lpstr>Hva er ATP for Arendalsregionen?</vt:lpstr>
      <vt:lpstr>Hvorfor skal vi ha felles ATP?</vt:lpstr>
      <vt:lpstr>Planforslaget</vt:lpstr>
      <vt:lpstr>ATP - Sentrum inkl. Campus og Holvika</vt:lpstr>
      <vt:lpstr>ATP – lokalsenter Fevik</vt:lpstr>
      <vt:lpstr>ATP – lokalsenter Vik</vt:lpstr>
      <vt:lpstr>ATP – lokalsenter Homborsund (forslag)</vt:lpstr>
      <vt:lpstr>Arealbruk: Eksisterende, planlagt og ATP </vt:lpstr>
      <vt:lpstr>Befolkningsutvikling Grimstad 2012-2017</vt:lpstr>
      <vt:lpstr>Befolkningsutvikling Grimstad 2012-2017</vt:lpstr>
      <vt:lpstr>Rullering av kommuneplanens arealdel</vt:lpstr>
      <vt:lpstr>PowerPoint-presentasjon</vt:lpstr>
      <vt:lpstr>Dagens reguleringsplaner</vt:lpstr>
      <vt:lpstr>Tønnevoldskogen</vt:lpstr>
      <vt:lpstr>Oddensenteret</vt:lpstr>
      <vt:lpstr>Ytre Odden (Bådsenteret)</vt:lpstr>
      <vt:lpstr>Grøm A17 (Lillesandsveien)</vt:lpstr>
      <vt:lpstr>Morholtlien</vt:lpstr>
      <vt:lpstr>PowerPoint-presentasjon</vt:lpstr>
    </vt:vector>
  </TitlesOfParts>
  <Company>IKT Agder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Kommuneplanen 2015-2027</dc:title>
  <dc:creator>e01788</dc:creator>
  <cp:lastModifiedBy>Hans Tveitereid</cp:lastModifiedBy>
  <cp:revision>238</cp:revision>
  <dcterms:created xsi:type="dcterms:W3CDTF">2015-11-16T14:05:53Z</dcterms:created>
  <dcterms:modified xsi:type="dcterms:W3CDTF">2018-04-05T15:32:43Z</dcterms:modified>
</cp:coreProperties>
</file>